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60" r:id="rId3"/>
    <p:sldId id="261" r:id="rId4"/>
    <p:sldId id="262" r:id="rId5"/>
    <p:sldId id="263" r:id="rId6"/>
    <p:sldId id="268" r:id="rId7"/>
    <p:sldId id="269" r:id="rId8"/>
    <p:sldId id="26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CC99FF"/>
    <a:srgbClr val="A50021"/>
    <a:srgbClr val="CC00CC"/>
    <a:srgbClr val="FFFFFF"/>
    <a:srgbClr val="99FF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87B6D7-32FF-4B23-B388-C2FB42B76003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797943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A9E70-49C3-4163-BEDE-81A3F3706BDD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256252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40285-E36E-4634-B3EC-237A30FD5FC4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651960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6BB549-32B6-466B-A6B5-FABA5E3DBBD4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949702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9708C4-B842-492F-8B4F-8CB19E9BBAED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2476117"/>
      </p:ext>
    </p:extLst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674AB2-928F-4B05-8912-F6A3F2E580F1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2813135"/>
      </p:ext>
    </p:extLst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E363CA-B927-485A-8176-61D7FF664A17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171340"/>
      </p:ext>
    </p:extLst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54D5E4-D68E-46AC-BC51-27D5BDFE2DD9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0913158"/>
      </p:ext>
    </p:extLst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F2A2B0F-A429-4F76-A748-4080D59C4F84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7758001"/>
      </p:ext>
    </p:extLst>
  </p:cSld>
  <p:clrMapOvr>
    <a:masterClrMapping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AF4DE2-57D3-4242-86C2-0A299DA8DB7E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4003831"/>
      </p:ext>
    </p:extLst>
  </p:cSld>
  <p:clrMapOvr>
    <a:masterClrMapping/>
  </p:clrMapOvr>
  <p:transition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585274-3C5A-4BD8-B614-B6D526DE0D7E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2835998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F6EAA4-1A11-42EF-9D30-3EC1559BE4DA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9684290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2C3B9C-2CDA-4306-9238-48AAB7B98F4D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3797536"/>
      </p:ext>
    </p:extLst>
  </p:cSld>
  <p:clrMapOvr>
    <a:masterClrMapping/>
  </p:clrMapOvr>
  <p:transition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106A3F-3408-45E8-889C-BD316A2E606A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9909577"/>
      </p:ext>
    </p:extLst>
  </p:cSld>
  <p:clrMapOvr>
    <a:masterClrMapping/>
  </p:clrMapOvr>
  <p:transition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C1577D5-0488-464E-842C-E6A36573A9CB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1350534"/>
      </p:ext>
    </p:extLst>
  </p:cSld>
  <p:clrMapOvr>
    <a:masterClrMapping/>
  </p:clrMapOvr>
  <p:transition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C200263-156B-4257-997F-534627CA23D8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2179418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E11F7-A50B-468B-BB63-921F961E97EE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035878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AE46A5-9676-4D07-A12A-5530F8F4D481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625679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06AE65-E8A3-4800-AC27-6543AD045484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222012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0652E7-7EC3-445B-8A97-DE88E9131398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82068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B88B3-3035-4C31-8FDC-B284D9D22E96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687080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0B9E74-0F9B-4CF2-8120-7B68361F18F4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72482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65CD99-709C-4C02-AF67-DF9E86C2A66A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256284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04D57F7-2B30-45DB-8675-83D1631C7ACA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rgbClr val="CCECFF"/>
          </a:fgClr>
          <a:bgClr>
            <a:srgbClr val="FFFFCC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45B2F37-9169-47D4-8F61-9FECFA3D661A}" type="slidenum">
              <a:rPr kumimoji="0" lang="en-US" altLang="vi-VN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391848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685800" y="457200"/>
            <a:ext cx="31908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Giới thiệu hình trụ:</a:t>
            </a:r>
            <a:r>
              <a:rPr lang="en-US" altLang="vi-VN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1676400" y="992188"/>
            <a:ext cx="2171700" cy="3771900"/>
            <a:chOff x="3600" y="1980"/>
            <a:chExt cx="3420" cy="5940"/>
          </a:xfrm>
        </p:grpSpPr>
        <p:grpSp>
          <p:nvGrpSpPr>
            <p:cNvPr id="2063" name="Group 5"/>
            <p:cNvGrpSpPr>
              <a:grpSpLocks/>
            </p:cNvGrpSpPr>
            <p:nvPr/>
          </p:nvGrpSpPr>
          <p:grpSpPr bwMode="auto">
            <a:xfrm>
              <a:off x="3600" y="1980"/>
              <a:ext cx="3420" cy="5940"/>
              <a:chOff x="3600" y="1980"/>
              <a:chExt cx="3420" cy="5940"/>
            </a:xfrm>
          </p:grpSpPr>
          <p:sp>
            <p:nvSpPr>
              <p:cNvPr id="2065" name="AutoShape 6"/>
              <p:cNvSpPr>
                <a:spLocks noChangeArrowheads="1"/>
              </p:cNvSpPr>
              <p:nvPr/>
            </p:nvSpPr>
            <p:spPr bwMode="auto">
              <a:xfrm>
                <a:off x="3600" y="1980"/>
                <a:ext cx="3420" cy="5940"/>
              </a:xfrm>
              <a:prstGeom prst="can">
                <a:avLst>
                  <a:gd name="adj" fmla="val 43421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vi-V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66" name="Oval 7"/>
              <p:cNvSpPr>
                <a:spLocks noChangeArrowheads="1"/>
              </p:cNvSpPr>
              <p:nvPr/>
            </p:nvSpPr>
            <p:spPr bwMode="auto">
              <a:xfrm>
                <a:off x="3600" y="6300"/>
                <a:ext cx="3420" cy="16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vi-V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67" name="Oval 8"/>
              <p:cNvSpPr>
                <a:spLocks noChangeArrowheads="1"/>
              </p:cNvSpPr>
              <p:nvPr/>
            </p:nvSpPr>
            <p:spPr bwMode="auto">
              <a:xfrm>
                <a:off x="3600" y="6200"/>
                <a:ext cx="3420" cy="16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vi-V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064" name="Oval 9"/>
            <p:cNvSpPr>
              <a:spLocks noChangeArrowheads="1"/>
            </p:cNvSpPr>
            <p:nvPr/>
          </p:nvSpPr>
          <p:spPr bwMode="auto">
            <a:xfrm>
              <a:off x="3600" y="6220"/>
              <a:ext cx="3420" cy="16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752600" y="12192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vi-VN" sz="24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 đáy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1676400" y="3963988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vi-VN" sz="24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 đáy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1676400" y="2363788"/>
            <a:ext cx="24384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vi-VN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 xung quanh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447800" y="4800600"/>
            <a:ext cx="33528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vi-VN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Hai mặt đáy và mặt    </a:t>
            </a:r>
          </a:p>
          <a:p>
            <a:r>
              <a:rPr lang="en-US" altLang="vi-VN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 quanh của hình trụ</a:t>
            </a:r>
          </a:p>
        </p:txBody>
      </p:sp>
      <p:grpSp>
        <p:nvGrpSpPr>
          <p:cNvPr id="6158" name="Group 14"/>
          <p:cNvGrpSpPr>
            <a:grpSpLocks/>
          </p:cNvGrpSpPr>
          <p:nvPr/>
        </p:nvGrpSpPr>
        <p:grpSpPr bwMode="auto">
          <a:xfrm>
            <a:off x="5943600" y="992188"/>
            <a:ext cx="2171700" cy="3771900"/>
            <a:chOff x="3600" y="1980"/>
            <a:chExt cx="3420" cy="5940"/>
          </a:xfrm>
        </p:grpSpPr>
        <p:grpSp>
          <p:nvGrpSpPr>
            <p:cNvPr id="2058" name="Group 15"/>
            <p:cNvGrpSpPr>
              <a:grpSpLocks/>
            </p:cNvGrpSpPr>
            <p:nvPr/>
          </p:nvGrpSpPr>
          <p:grpSpPr bwMode="auto">
            <a:xfrm>
              <a:off x="3600" y="1980"/>
              <a:ext cx="3420" cy="5940"/>
              <a:chOff x="3600" y="1980"/>
              <a:chExt cx="3420" cy="5940"/>
            </a:xfrm>
          </p:grpSpPr>
          <p:sp>
            <p:nvSpPr>
              <p:cNvPr id="2060" name="AutoShape 16"/>
              <p:cNvSpPr>
                <a:spLocks noChangeArrowheads="1"/>
              </p:cNvSpPr>
              <p:nvPr/>
            </p:nvSpPr>
            <p:spPr bwMode="auto">
              <a:xfrm>
                <a:off x="3600" y="1980"/>
                <a:ext cx="3420" cy="5940"/>
              </a:xfrm>
              <a:prstGeom prst="can">
                <a:avLst>
                  <a:gd name="adj" fmla="val 43421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vi-V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61" name="Oval 17"/>
              <p:cNvSpPr>
                <a:spLocks noChangeArrowheads="1"/>
              </p:cNvSpPr>
              <p:nvPr/>
            </p:nvSpPr>
            <p:spPr bwMode="auto">
              <a:xfrm>
                <a:off x="3600" y="6300"/>
                <a:ext cx="3420" cy="16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vi-V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62" name="Oval 18"/>
              <p:cNvSpPr>
                <a:spLocks noChangeArrowheads="1"/>
              </p:cNvSpPr>
              <p:nvPr/>
            </p:nvSpPr>
            <p:spPr bwMode="auto">
              <a:xfrm>
                <a:off x="3600" y="6200"/>
                <a:ext cx="3420" cy="16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vi-V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059" name="Oval 19"/>
            <p:cNvSpPr>
              <a:spLocks noChangeArrowheads="1"/>
            </p:cNvSpPr>
            <p:nvPr/>
          </p:nvSpPr>
          <p:spPr bwMode="auto">
            <a:xfrm>
              <a:off x="3600" y="6220"/>
              <a:ext cx="3420" cy="16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5715000" y="4876800"/>
            <a:ext cx="274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20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trụ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/>
      <p:bldP spid="6155" grpId="0"/>
      <p:bldP spid="6156" grpId="0"/>
      <p:bldP spid="6157" grpId="0"/>
      <p:bldP spid="61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5800" y="303213"/>
            <a:ext cx="31908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Giới thiệu hình trụ:</a:t>
            </a:r>
            <a:r>
              <a:rPr lang="en-US" altLang="vi-VN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604837" y="1117600"/>
            <a:ext cx="1676400" cy="2438400"/>
            <a:chOff x="3600" y="1980"/>
            <a:chExt cx="3420" cy="5940"/>
          </a:xfrm>
        </p:grpSpPr>
        <p:grpSp>
          <p:nvGrpSpPr>
            <p:cNvPr id="3084" name="Group 4"/>
            <p:cNvGrpSpPr>
              <a:grpSpLocks/>
            </p:cNvGrpSpPr>
            <p:nvPr/>
          </p:nvGrpSpPr>
          <p:grpSpPr bwMode="auto">
            <a:xfrm>
              <a:off x="3600" y="1980"/>
              <a:ext cx="3420" cy="5940"/>
              <a:chOff x="3600" y="1980"/>
              <a:chExt cx="3420" cy="5940"/>
            </a:xfrm>
          </p:grpSpPr>
          <p:sp>
            <p:nvSpPr>
              <p:cNvPr id="3086" name="AutoShape 5"/>
              <p:cNvSpPr>
                <a:spLocks noChangeArrowheads="1"/>
              </p:cNvSpPr>
              <p:nvPr/>
            </p:nvSpPr>
            <p:spPr bwMode="auto">
              <a:xfrm>
                <a:off x="3600" y="1980"/>
                <a:ext cx="3420" cy="5940"/>
              </a:xfrm>
              <a:prstGeom prst="can">
                <a:avLst>
                  <a:gd name="adj" fmla="val 43421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vi-V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87" name="Oval 6"/>
              <p:cNvSpPr>
                <a:spLocks noChangeArrowheads="1"/>
              </p:cNvSpPr>
              <p:nvPr/>
            </p:nvSpPr>
            <p:spPr bwMode="auto">
              <a:xfrm>
                <a:off x="3600" y="6300"/>
                <a:ext cx="3420" cy="16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vi-V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88" name="Oval 7"/>
              <p:cNvSpPr>
                <a:spLocks noChangeArrowheads="1"/>
              </p:cNvSpPr>
              <p:nvPr/>
            </p:nvSpPr>
            <p:spPr bwMode="auto">
              <a:xfrm>
                <a:off x="3600" y="6200"/>
                <a:ext cx="3420" cy="16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vi-V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085" name="Oval 8"/>
            <p:cNvSpPr>
              <a:spLocks noChangeArrowheads="1"/>
            </p:cNvSpPr>
            <p:nvPr/>
          </p:nvSpPr>
          <p:spPr bwMode="auto">
            <a:xfrm>
              <a:off x="3600" y="6220"/>
              <a:ext cx="3420" cy="16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571500" y="1190770"/>
            <a:ext cx="163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vi-VN" sz="24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 đáy</a:t>
            </a:r>
          </a:p>
        </p:txBody>
      </p:sp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526472" y="3490467"/>
            <a:ext cx="17283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vi-VN" sz="24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 đáy</a:t>
            </a:r>
          </a:p>
        </p:txBody>
      </p: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329045" y="2181617"/>
            <a:ext cx="2362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vi-VN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Mặt xung quanh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268788" y="1563688"/>
            <a:ext cx="4648200" cy="175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40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Quan sát hình trụ và cho biết 2 mặt đáy của hình trụ là hình gì?</a:t>
            </a:r>
          </a:p>
          <a:p>
            <a:pPr>
              <a:spcBef>
                <a:spcPct val="50000"/>
              </a:spcBef>
            </a:pPr>
            <a:r>
              <a:rPr lang="en-US" altLang="vi-VN" sz="24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Hai mặt đáy của hình trụ là 2 hình tròn bằng nhau.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419600" y="1828800"/>
            <a:ext cx="46482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Char char="-"/>
            </a:pPr>
            <a:r>
              <a:rPr lang="en-US" altLang="vi-VN" sz="240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Hình trụ có mấy mặt xung quanh?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vi-VN" sz="24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Hình trụ có một mặt xung quanh.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4267200" y="1676400"/>
            <a:ext cx="4572000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400" b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vi-VN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Đặc điểm của hình trụ :</a:t>
            </a:r>
          </a:p>
          <a:p>
            <a:pPr>
              <a:spcBef>
                <a:spcPct val="50000"/>
              </a:spcBef>
            </a:pPr>
            <a:r>
              <a:rPr lang="en-US" altLang="vi-VN" sz="240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Hình trụ có hai mặt đáy là hai hình tròn bằng nhau và một mặt xung quanh.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4268788" y="2052638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40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 đặc điểm của hình trụ.</a:t>
            </a:r>
          </a:p>
        </p:txBody>
      </p:sp>
      <p:grpSp>
        <p:nvGrpSpPr>
          <p:cNvPr id="25" name="Group 3"/>
          <p:cNvGrpSpPr>
            <a:grpSpLocks/>
          </p:cNvGrpSpPr>
          <p:nvPr/>
        </p:nvGrpSpPr>
        <p:grpSpPr bwMode="auto">
          <a:xfrm>
            <a:off x="493081" y="4142354"/>
            <a:ext cx="1676400" cy="2563245"/>
            <a:chOff x="3600" y="1980"/>
            <a:chExt cx="3420" cy="5940"/>
          </a:xfrm>
        </p:grpSpPr>
        <p:grpSp>
          <p:nvGrpSpPr>
            <p:cNvPr id="26" name="Group 4"/>
            <p:cNvGrpSpPr>
              <a:grpSpLocks/>
            </p:cNvGrpSpPr>
            <p:nvPr/>
          </p:nvGrpSpPr>
          <p:grpSpPr bwMode="auto">
            <a:xfrm>
              <a:off x="3600" y="1980"/>
              <a:ext cx="3420" cy="5940"/>
              <a:chOff x="3600" y="1980"/>
              <a:chExt cx="3420" cy="5940"/>
            </a:xfrm>
          </p:grpSpPr>
          <p:sp>
            <p:nvSpPr>
              <p:cNvPr id="28" name="AutoShape 5"/>
              <p:cNvSpPr>
                <a:spLocks noChangeArrowheads="1"/>
              </p:cNvSpPr>
              <p:nvPr/>
            </p:nvSpPr>
            <p:spPr bwMode="auto">
              <a:xfrm>
                <a:off x="3600" y="1980"/>
                <a:ext cx="3420" cy="5940"/>
              </a:xfrm>
              <a:prstGeom prst="can">
                <a:avLst>
                  <a:gd name="adj" fmla="val 43421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vi-V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" name="Oval 6"/>
              <p:cNvSpPr>
                <a:spLocks noChangeArrowheads="1"/>
              </p:cNvSpPr>
              <p:nvPr/>
            </p:nvSpPr>
            <p:spPr bwMode="auto">
              <a:xfrm>
                <a:off x="3600" y="6300"/>
                <a:ext cx="3420" cy="16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vi-V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Oval 7"/>
              <p:cNvSpPr>
                <a:spLocks noChangeArrowheads="1"/>
              </p:cNvSpPr>
              <p:nvPr/>
            </p:nvSpPr>
            <p:spPr bwMode="auto">
              <a:xfrm>
                <a:off x="3600" y="6200"/>
                <a:ext cx="3420" cy="16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vi-V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3600" y="6220"/>
              <a:ext cx="3420" cy="16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526472" y="4551616"/>
            <a:ext cx="1631101" cy="177298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2" name="Rectangle 31"/>
          <p:cNvSpPr/>
          <p:nvPr/>
        </p:nvSpPr>
        <p:spPr>
          <a:xfrm>
            <a:off x="526472" y="6190213"/>
            <a:ext cx="161897" cy="138701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4997670" y="4953000"/>
            <a:ext cx="403859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vi-V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ta cắt đôi hình trụ, theo chiều dọc thì mặt cắt sẽ dạng hình chữ nhật</a:t>
            </a:r>
            <a:endParaRPr lang="en-US" altLang="vi-VN" sz="2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087645" y="4179823"/>
            <a:ext cx="1662639" cy="2730435"/>
            <a:chOff x="3087645" y="4179823"/>
            <a:chExt cx="1662639" cy="2730435"/>
          </a:xfrm>
        </p:grpSpPr>
        <p:sp>
          <p:nvSpPr>
            <p:cNvPr id="10" name="Chord 9"/>
            <p:cNvSpPr/>
            <p:nvPr/>
          </p:nvSpPr>
          <p:spPr>
            <a:xfrm rot="5557720">
              <a:off x="3426618" y="3846757"/>
              <a:ext cx="990600" cy="1656732"/>
            </a:xfrm>
            <a:prstGeom prst="chord">
              <a:avLst>
                <a:gd name="adj1" fmla="val 5765867"/>
                <a:gd name="adj2" fmla="val 15542622"/>
              </a:avLst>
            </a:prstGeom>
            <a:noFill/>
            <a:ln w="28575"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5" name="Chord 34"/>
            <p:cNvSpPr/>
            <p:nvPr/>
          </p:nvSpPr>
          <p:spPr>
            <a:xfrm rot="5400000">
              <a:off x="3415617" y="5591686"/>
              <a:ext cx="990600" cy="1646544"/>
            </a:xfrm>
            <a:prstGeom prst="chord">
              <a:avLst>
                <a:gd name="adj1" fmla="val 5915835"/>
                <a:gd name="adj2" fmla="val 15722847"/>
              </a:avLst>
            </a:prstGeom>
            <a:noFill/>
            <a:ln w="28575"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096925" y="4548728"/>
              <a:ext cx="1631101" cy="1772983"/>
            </a:xfrm>
            <a:prstGeom prst="rect">
              <a:avLst/>
            </a:prstGeom>
            <a:noFill/>
            <a:ln w="38100">
              <a:solidFill>
                <a:srgbClr val="000066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sp>
        <p:nvSpPr>
          <p:cNvPr id="15" name="Right Arrow 14"/>
          <p:cNvSpPr/>
          <p:nvPr/>
        </p:nvSpPr>
        <p:spPr>
          <a:xfrm>
            <a:off x="2281237" y="5105400"/>
            <a:ext cx="614363" cy="55548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7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 build="allAtOnce"/>
      <p:bldP spid="7182" grpId="0" build="allAtOnce"/>
      <p:bldP spid="7183" grpId="0"/>
      <p:bldP spid="7185" grpId="0"/>
      <p:bldP spid="7185" grpId="1"/>
      <p:bldP spid="9" grpId="0" animBg="1"/>
      <p:bldP spid="32" grpId="0" animBg="1"/>
      <p:bldP spid="33" grpId="0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228600"/>
            <a:ext cx="31908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Giới thiệu hình trụ:</a:t>
            </a:r>
            <a:r>
              <a:rPr lang="en-US" altLang="vi-VN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04800" y="685800"/>
            <a:ext cx="83820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400" b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* Đặc điểm của hình trụ :</a:t>
            </a:r>
          </a:p>
          <a:p>
            <a:pPr>
              <a:spcBef>
                <a:spcPct val="50000"/>
              </a:spcBef>
            </a:pPr>
            <a:r>
              <a:rPr lang="en-US" altLang="vi-VN" sz="240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Hình trụ có hai mặt đáy là hai hình tròn bằng nhau và một mặt xung quanh.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85800" y="21336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4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hình vẽ dưới đây có phải là hình trụ không?</a:t>
            </a:r>
          </a:p>
        </p:txBody>
      </p:sp>
      <p:pic>
        <p:nvPicPr>
          <p:cNvPr id="4101" name="Picture 6" descr="Hinh chup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19400"/>
            <a:ext cx="54102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7" descr="Hinh chu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9700" y="2819400"/>
            <a:ext cx="21209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762000"/>
            <a:ext cx="83820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400" b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* Đặc điểm của hình trụ:</a:t>
            </a:r>
          </a:p>
          <a:p>
            <a:pPr>
              <a:spcBef>
                <a:spcPct val="50000"/>
              </a:spcBef>
            </a:pPr>
            <a:r>
              <a:rPr lang="en-US" altLang="vi-VN" sz="240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Hình trụ có hai mặt đáy là hai hình tròn bằng nhau và một mặt xung quanh.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57200" y="3124200"/>
            <a:ext cx="830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vi-VN">
              <a:latin typeface="Verdana" panose="020B0604030504040204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85800" y="304800"/>
            <a:ext cx="31908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Giới thiệu hình trụ:</a:t>
            </a:r>
            <a:r>
              <a:rPr lang="en-US" altLang="vi-VN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33400" y="2133600"/>
            <a:ext cx="830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Giới thiệu hình cầu: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33400" y="5113338"/>
            <a:ext cx="33528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vi-VN" sz="24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Trái đất </a:t>
            </a:r>
          </a:p>
          <a:p>
            <a:r>
              <a:rPr lang="en-US" altLang="vi-VN" sz="24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dạng hình cầu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743200" y="5037138"/>
            <a:ext cx="39624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vi-VN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 bóng đá </a:t>
            </a:r>
          </a:p>
          <a:p>
            <a:pPr algn="ctr"/>
            <a:r>
              <a:rPr lang="en-US" altLang="vi-VN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dạng hình cầu</a:t>
            </a:r>
          </a:p>
        </p:txBody>
      </p:sp>
      <p:pic>
        <p:nvPicPr>
          <p:cNvPr id="9224" name="Picture 8" descr="GLOBE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751138"/>
            <a:ext cx="2438400" cy="232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9" descr="qua ban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827338"/>
            <a:ext cx="190023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6" name="Group 10"/>
          <p:cNvGrpSpPr>
            <a:grpSpLocks/>
          </p:cNvGrpSpPr>
          <p:nvPr/>
        </p:nvGrpSpPr>
        <p:grpSpPr bwMode="auto">
          <a:xfrm>
            <a:off x="6629400" y="2751138"/>
            <a:ext cx="2209800" cy="2209800"/>
            <a:chOff x="3240" y="2339"/>
            <a:chExt cx="4720" cy="4680"/>
          </a:xfrm>
        </p:grpSpPr>
        <p:sp>
          <p:nvSpPr>
            <p:cNvPr id="5132" name="Oval 11"/>
            <p:cNvSpPr>
              <a:spLocks noChangeArrowheads="1"/>
            </p:cNvSpPr>
            <p:nvPr/>
          </p:nvSpPr>
          <p:spPr bwMode="auto">
            <a:xfrm>
              <a:off x="3240" y="2339"/>
              <a:ext cx="4680" cy="46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33" name="Oval 12"/>
            <p:cNvSpPr>
              <a:spLocks noChangeArrowheads="1"/>
            </p:cNvSpPr>
            <p:nvPr/>
          </p:nvSpPr>
          <p:spPr bwMode="auto">
            <a:xfrm>
              <a:off x="3240" y="4139"/>
              <a:ext cx="4680" cy="12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34" name="Oval 13"/>
            <p:cNvSpPr>
              <a:spLocks noChangeArrowheads="1"/>
            </p:cNvSpPr>
            <p:nvPr/>
          </p:nvSpPr>
          <p:spPr bwMode="auto">
            <a:xfrm>
              <a:off x="3280" y="4059"/>
              <a:ext cx="4680" cy="12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35" name="Oval 14"/>
            <p:cNvSpPr>
              <a:spLocks noChangeArrowheads="1"/>
            </p:cNvSpPr>
            <p:nvPr/>
          </p:nvSpPr>
          <p:spPr bwMode="auto">
            <a:xfrm>
              <a:off x="3240" y="4079"/>
              <a:ext cx="4680" cy="12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7162800" y="50371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cầu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/>
      <p:bldP spid="9223" grpId="0"/>
      <p:bldP spid="92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3200400" y="2209800"/>
            <a:ext cx="1905000" cy="1697038"/>
            <a:chOff x="2016" y="1392"/>
            <a:chExt cx="1200" cy="1069"/>
          </a:xfrm>
        </p:grpSpPr>
        <p:sp>
          <p:nvSpPr>
            <p:cNvPr id="6189" name="Oval 30"/>
            <p:cNvSpPr>
              <a:spLocks noChangeArrowheads="1"/>
            </p:cNvSpPr>
            <p:nvPr/>
          </p:nvSpPr>
          <p:spPr bwMode="auto">
            <a:xfrm>
              <a:off x="2400" y="1392"/>
              <a:ext cx="816" cy="288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grpSp>
          <p:nvGrpSpPr>
            <p:cNvPr id="6190" name="Group 32"/>
            <p:cNvGrpSpPr>
              <a:grpSpLocks/>
            </p:cNvGrpSpPr>
            <p:nvPr/>
          </p:nvGrpSpPr>
          <p:grpSpPr bwMode="auto">
            <a:xfrm>
              <a:off x="2016" y="2160"/>
              <a:ext cx="816" cy="301"/>
              <a:chOff x="336" y="3875"/>
              <a:chExt cx="816" cy="301"/>
            </a:xfrm>
          </p:grpSpPr>
          <p:sp>
            <p:nvSpPr>
              <p:cNvPr id="6194" name="Oval 33"/>
              <p:cNvSpPr>
                <a:spLocks noChangeArrowheads="1"/>
              </p:cNvSpPr>
              <p:nvPr/>
            </p:nvSpPr>
            <p:spPr bwMode="auto">
              <a:xfrm>
                <a:off x="336" y="3875"/>
                <a:ext cx="816" cy="301"/>
              </a:xfrm>
              <a:prstGeom prst="ellipse">
                <a:avLst/>
              </a:prstGeom>
              <a:noFill/>
              <a:ln w="9525">
                <a:solidFill>
                  <a:schemeClr val="bg1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alt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6195" name="AutoShape 34"/>
              <p:cNvSpPr>
                <a:spLocks noChangeArrowheads="1"/>
              </p:cNvSpPr>
              <p:nvPr/>
            </p:nvSpPr>
            <p:spPr bwMode="auto">
              <a:xfrm rot="10800000">
                <a:off x="336" y="3918"/>
                <a:ext cx="816" cy="258"/>
              </a:xfrm>
              <a:custGeom>
                <a:avLst/>
                <a:gdLst>
                  <a:gd name="T0" fmla="*/ 15 w 21600"/>
                  <a:gd name="T1" fmla="*/ 0 h 21600"/>
                  <a:gd name="T2" fmla="*/ 0 w 21600"/>
                  <a:gd name="T3" fmla="*/ 1 h 21600"/>
                  <a:gd name="T4" fmla="*/ 15 w 21600"/>
                  <a:gd name="T5" fmla="*/ 0 h 21600"/>
                  <a:gd name="T6" fmla="*/ 30 w 21600"/>
                  <a:gd name="T7" fmla="*/ 1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38 w 21600"/>
                  <a:gd name="T13" fmla="*/ 0 h 21600"/>
                  <a:gd name="T14" fmla="*/ 21362 w 21600"/>
                  <a:gd name="T15" fmla="*/ 1297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62" y="10049"/>
                    </a:moveTo>
                    <a:cubicBezTo>
                      <a:pt x="955" y="4685"/>
                      <a:pt x="5422" y="534"/>
                      <a:pt x="10800" y="535"/>
                    </a:cubicBezTo>
                    <a:cubicBezTo>
                      <a:pt x="16177" y="535"/>
                      <a:pt x="20644" y="4685"/>
                      <a:pt x="21037" y="10049"/>
                    </a:cubicBezTo>
                    <a:lnTo>
                      <a:pt x="21571" y="10009"/>
                    </a:lnTo>
                    <a:cubicBezTo>
                      <a:pt x="21157" y="4366"/>
                      <a:pt x="16458" y="-1"/>
                      <a:pt x="10799" y="0"/>
                    </a:cubicBezTo>
                    <a:cubicBezTo>
                      <a:pt x="5141" y="0"/>
                      <a:pt x="442" y="4366"/>
                      <a:pt x="28" y="10009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alt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p:grpSp>
        <p:sp>
          <p:nvSpPr>
            <p:cNvPr id="6191" name="Line 44"/>
            <p:cNvSpPr>
              <a:spLocks noChangeShapeType="1"/>
            </p:cNvSpPr>
            <p:nvPr/>
          </p:nvSpPr>
          <p:spPr bwMode="auto">
            <a:xfrm flipH="1">
              <a:off x="2832" y="1536"/>
              <a:ext cx="384" cy="76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6192" name="Line 45"/>
            <p:cNvSpPr>
              <a:spLocks noChangeShapeType="1"/>
            </p:cNvSpPr>
            <p:nvPr/>
          </p:nvSpPr>
          <p:spPr bwMode="auto">
            <a:xfrm flipH="1">
              <a:off x="2016" y="1536"/>
              <a:ext cx="384" cy="76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6193" name="WordArt 51"/>
            <p:cNvSpPr>
              <a:spLocks noChangeArrowheads="1" noChangeShapeType="1" noTextEdit="1"/>
            </p:cNvSpPr>
            <p:nvPr/>
          </p:nvSpPr>
          <p:spPr bwMode="auto">
            <a:xfrm>
              <a:off x="2496" y="1824"/>
              <a:ext cx="276" cy="31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3600" b="1" i="0" u="none" strike="noStrike" kern="1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uLnTx/>
                  <a:uFillTx/>
                  <a:ea typeface="+mn-ea"/>
                  <a:cs typeface="+mn-cs"/>
                </a:rPr>
                <a:t>B</a:t>
              </a:r>
            </a:p>
          </p:txBody>
        </p:sp>
      </p:grp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914400" y="2438400"/>
            <a:ext cx="1143000" cy="1600200"/>
            <a:chOff x="384" y="1536"/>
            <a:chExt cx="720" cy="1008"/>
          </a:xfrm>
        </p:grpSpPr>
        <p:sp>
          <p:nvSpPr>
            <p:cNvPr id="6186" name="AutoShape 14"/>
            <p:cNvSpPr>
              <a:spLocks noChangeArrowheads="1"/>
            </p:cNvSpPr>
            <p:nvPr/>
          </p:nvSpPr>
          <p:spPr bwMode="auto">
            <a:xfrm>
              <a:off x="384" y="1536"/>
              <a:ext cx="720" cy="1008"/>
            </a:xfrm>
            <a:prstGeom prst="can">
              <a:avLst>
                <a:gd name="adj" fmla="val 35000"/>
              </a:avLst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6187" name="AutoShape 17"/>
            <p:cNvSpPr>
              <a:spLocks noChangeArrowheads="1"/>
            </p:cNvSpPr>
            <p:nvPr/>
          </p:nvSpPr>
          <p:spPr bwMode="auto">
            <a:xfrm rot="10800000">
              <a:off x="384" y="1536"/>
              <a:ext cx="720" cy="1008"/>
            </a:xfrm>
            <a:prstGeom prst="can">
              <a:avLst>
                <a:gd name="adj" fmla="val 35000"/>
              </a:avLst>
            </a:prstGeom>
            <a:noFill/>
            <a:ln w="9525">
              <a:solidFill>
                <a:schemeClr val="bg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6188" name="WordArt 52"/>
            <p:cNvSpPr>
              <a:spLocks noChangeArrowheads="1" noChangeShapeType="1" noTextEdit="1"/>
            </p:cNvSpPr>
            <p:nvPr/>
          </p:nvSpPr>
          <p:spPr bwMode="auto">
            <a:xfrm>
              <a:off x="672" y="1920"/>
              <a:ext cx="228" cy="31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3600" b="1" i="0" u="none" strike="noStrike" kern="1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uLnTx/>
                  <a:uFillTx/>
                  <a:ea typeface="+mn-ea"/>
                  <a:cs typeface="+mn-cs"/>
                </a:rPr>
                <a:t>A</a:t>
              </a:r>
            </a:p>
          </p:txBody>
        </p:sp>
      </p:grpSp>
      <p:grpSp>
        <p:nvGrpSpPr>
          <p:cNvPr id="5" name="Group 63"/>
          <p:cNvGrpSpPr>
            <a:grpSpLocks/>
          </p:cNvGrpSpPr>
          <p:nvPr/>
        </p:nvGrpSpPr>
        <p:grpSpPr bwMode="auto">
          <a:xfrm>
            <a:off x="6553200" y="1981200"/>
            <a:ext cx="1449388" cy="2001838"/>
            <a:chOff x="4128" y="1248"/>
            <a:chExt cx="913" cy="1261"/>
          </a:xfrm>
        </p:grpSpPr>
        <p:grpSp>
          <p:nvGrpSpPr>
            <p:cNvPr id="6179" name="Group 36"/>
            <p:cNvGrpSpPr>
              <a:grpSpLocks/>
            </p:cNvGrpSpPr>
            <p:nvPr/>
          </p:nvGrpSpPr>
          <p:grpSpPr bwMode="auto">
            <a:xfrm>
              <a:off x="4176" y="2104"/>
              <a:ext cx="816" cy="405"/>
              <a:chOff x="336" y="3875"/>
              <a:chExt cx="816" cy="301"/>
            </a:xfrm>
          </p:grpSpPr>
          <p:sp>
            <p:nvSpPr>
              <p:cNvPr id="6184" name="Oval 37"/>
              <p:cNvSpPr>
                <a:spLocks noChangeArrowheads="1"/>
              </p:cNvSpPr>
              <p:nvPr/>
            </p:nvSpPr>
            <p:spPr bwMode="auto">
              <a:xfrm>
                <a:off x="336" y="3875"/>
                <a:ext cx="816" cy="301"/>
              </a:xfrm>
              <a:prstGeom prst="ellipse">
                <a:avLst/>
              </a:prstGeom>
              <a:noFill/>
              <a:ln w="9525">
                <a:solidFill>
                  <a:schemeClr val="bg1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alt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6185" name="AutoShape 38"/>
              <p:cNvSpPr>
                <a:spLocks noChangeArrowheads="1"/>
              </p:cNvSpPr>
              <p:nvPr/>
            </p:nvSpPr>
            <p:spPr bwMode="auto">
              <a:xfrm rot="10800000">
                <a:off x="336" y="3918"/>
                <a:ext cx="816" cy="258"/>
              </a:xfrm>
              <a:custGeom>
                <a:avLst/>
                <a:gdLst>
                  <a:gd name="T0" fmla="*/ 15 w 21600"/>
                  <a:gd name="T1" fmla="*/ 0 h 21600"/>
                  <a:gd name="T2" fmla="*/ 0 w 21600"/>
                  <a:gd name="T3" fmla="*/ 1 h 21600"/>
                  <a:gd name="T4" fmla="*/ 15 w 21600"/>
                  <a:gd name="T5" fmla="*/ 0 h 21600"/>
                  <a:gd name="T6" fmla="*/ 30 w 21600"/>
                  <a:gd name="T7" fmla="*/ 1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38 w 21600"/>
                  <a:gd name="T13" fmla="*/ 0 h 21600"/>
                  <a:gd name="T14" fmla="*/ 21362 w 21600"/>
                  <a:gd name="T15" fmla="*/ 1297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62" y="10049"/>
                    </a:moveTo>
                    <a:cubicBezTo>
                      <a:pt x="955" y="4685"/>
                      <a:pt x="5422" y="534"/>
                      <a:pt x="10800" y="535"/>
                    </a:cubicBezTo>
                    <a:cubicBezTo>
                      <a:pt x="16177" y="535"/>
                      <a:pt x="20644" y="4685"/>
                      <a:pt x="21037" y="10049"/>
                    </a:cubicBezTo>
                    <a:lnTo>
                      <a:pt x="21571" y="10009"/>
                    </a:lnTo>
                    <a:cubicBezTo>
                      <a:pt x="21157" y="4366"/>
                      <a:pt x="16458" y="-1"/>
                      <a:pt x="10799" y="0"/>
                    </a:cubicBezTo>
                    <a:cubicBezTo>
                      <a:pt x="5141" y="0"/>
                      <a:pt x="442" y="4366"/>
                      <a:pt x="28" y="10009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alt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p:grpSp>
        <p:sp>
          <p:nvSpPr>
            <p:cNvPr id="6180" name="Oval 42"/>
            <p:cNvSpPr>
              <a:spLocks noChangeArrowheads="1"/>
            </p:cNvSpPr>
            <p:nvPr/>
          </p:nvSpPr>
          <p:spPr bwMode="auto">
            <a:xfrm rot="-969636">
              <a:off x="4128" y="1248"/>
              <a:ext cx="913" cy="388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6181" name="Line 46"/>
            <p:cNvSpPr>
              <a:spLocks noChangeShapeType="1"/>
            </p:cNvSpPr>
            <p:nvPr/>
          </p:nvSpPr>
          <p:spPr bwMode="auto">
            <a:xfrm flipH="1">
              <a:off x="4992" y="1296"/>
              <a:ext cx="48" cy="100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6182" name="Line 47"/>
            <p:cNvSpPr>
              <a:spLocks noChangeShapeType="1"/>
            </p:cNvSpPr>
            <p:nvPr/>
          </p:nvSpPr>
          <p:spPr bwMode="auto">
            <a:xfrm>
              <a:off x="4128" y="1536"/>
              <a:ext cx="48" cy="82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6183" name="WordArt 53"/>
            <p:cNvSpPr>
              <a:spLocks noChangeArrowheads="1" noChangeShapeType="1" noTextEdit="1"/>
            </p:cNvSpPr>
            <p:nvPr/>
          </p:nvSpPr>
          <p:spPr bwMode="auto">
            <a:xfrm>
              <a:off x="4512" y="1728"/>
              <a:ext cx="228" cy="31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3600" b="1" i="0" u="none" strike="noStrike" kern="1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uLnTx/>
                  <a:uFillTx/>
                  <a:ea typeface="+mn-ea"/>
                  <a:cs typeface="+mn-cs"/>
                </a:rPr>
                <a:t>C</a:t>
              </a:r>
            </a:p>
          </p:txBody>
        </p:sp>
      </p:grpSp>
      <p:grpSp>
        <p:nvGrpSpPr>
          <p:cNvPr id="7" name="Group 60"/>
          <p:cNvGrpSpPr>
            <a:grpSpLocks/>
          </p:cNvGrpSpPr>
          <p:nvPr/>
        </p:nvGrpSpPr>
        <p:grpSpPr bwMode="auto">
          <a:xfrm>
            <a:off x="533400" y="4267200"/>
            <a:ext cx="1752600" cy="1981200"/>
            <a:chOff x="192" y="2928"/>
            <a:chExt cx="1104" cy="1248"/>
          </a:xfrm>
        </p:grpSpPr>
        <p:grpSp>
          <p:nvGrpSpPr>
            <p:cNvPr id="6172" name="Group 35"/>
            <p:cNvGrpSpPr>
              <a:grpSpLocks/>
            </p:cNvGrpSpPr>
            <p:nvPr/>
          </p:nvGrpSpPr>
          <p:grpSpPr bwMode="auto">
            <a:xfrm>
              <a:off x="192" y="2928"/>
              <a:ext cx="1104" cy="1248"/>
              <a:chOff x="192" y="2928"/>
              <a:chExt cx="1104" cy="1248"/>
            </a:xfrm>
          </p:grpSpPr>
          <p:sp>
            <p:nvSpPr>
              <p:cNvPr id="6174" name="Oval 23"/>
              <p:cNvSpPr>
                <a:spLocks noChangeArrowheads="1"/>
              </p:cNvSpPr>
              <p:nvPr/>
            </p:nvSpPr>
            <p:spPr bwMode="auto">
              <a:xfrm>
                <a:off x="336" y="2928"/>
                <a:ext cx="816" cy="301"/>
              </a:xfrm>
              <a:prstGeom prst="ellipse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alt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6175" name="AutoShape 24"/>
              <p:cNvSpPr>
                <a:spLocks noChangeArrowheads="1"/>
              </p:cNvSpPr>
              <p:nvPr/>
            </p:nvSpPr>
            <p:spPr bwMode="auto">
              <a:xfrm rot="5400000">
                <a:off x="542" y="3336"/>
                <a:ext cx="1076" cy="432"/>
              </a:xfrm>
              <a:custGeom>
                <a:avLst/>
                <a:gdLst>
                  <a:gd name="T0" fmla="*/ 27 w 21600"/>
                  <a:gd name="T1" fmla="*/ 0 h 21600"/>
                  <a:gd name="T2" fmla="*/ 1 w 21600"/>
                  <a:gd name="T3" fmla="*/ 3 h 21600"/>
                  <a:gd name="T4" fmla="*/ 27 w 21600"/>
                  <a:gd name="T5" fmla="*/ 0 h 21600"/>
                  <a:gd name="T6" fmla="*/ 52 w 21600"/>
                  <a:gd name="T7" fmla="*/ 3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0 w 21600"/>
                  <a:gd name="T13" fmla="*/ 0 h 21600"/>
                  <a:gd name="T14" fmla="*/ 21580 w 21600"/>
                  <a:gd name="T15" fmla="*/ 102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" y="7427"/>
                    </a:moveTo>
                    <a:cubicBezTo>
                      <a:pt x="1997" y="2995"/>
                      <a:pt x="6134" y="-1"/>
                      <a:pt x="10800" y="0"/>
                    </a:cubicBezTo>
                    <a:cubicBezTo>
                      <a:pt x="15465" y="0"/>
                      <a:pt x="19602" y="2995"/>
                      <a:pt x="21059" y="7427"/>
                    </a:cubicBezTo>
                    <a:cubicBezTo>
                      <a:pt x="19602" y="2995"/>
                      <a:pt x="15465" y="-1"/>
                      <a:pt x="10799" y="0"/>
                    </a:cubicBezTo>
                    <a:cubicBezTo>
                      <a:pt x="6134" y="0"/>
                      <a:pt x="1997" y="2995"/>
                      <a:pt x="540" y="74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alt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6176" name="AutoShape 27"/>
              <p:cNvSpPr>
                <a:spLocks noChangeArrowheads="1"/>
              </p:cNvSpPr>
              <p:nvPr/>
            </p:nvSpPr>
            <p:spPr bwMode="auto">
              <a:xfrm rot="-5400000">
                <a:off x="-130" y="3336"/>
                <a:ext cx="1076" cy="432"/>
              </a:xfrm>
              <a:custGeom>
                <a:avLst/>
                <a:gdLst>
                  <a:gd name="T0" fmla="*/ 27 w 21600"/>
                  <a:gd name="T1" fmla="*/ 0 h 21600"/>
                  <a:gd name="T2" fmla="*/ 1 w 21600"/>
                  <a:gd name="T3" fmla="*/ 3 h 21600"/>
                  <a:gd name="T4" fmla="*/ 27 w 21600"/>
                  <a:gd name="T5" fmla="*/ 0 h 21600"/>
                  <a:gd name="T6" fmla="*/ 52 w 21600"/>
                  <a:gd name="T7" fmla="*/ 3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0 w 21600"/>
                  <a:gd name="T13" fmla="*/ 0 h 21600"/>
                  <a:gd name="T14" fmla="*/ 21580 w 21600"/>
                  <a:gd name="T15" fmla="*/ 102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" y="7427"/>
                    </a:moveTo>
                    <a:cubicBezTo>
                      <a:pt x="1997" y="2995"/>
                      <a:pt x="6134" y="-1"/>
                      <a:pt x="10800" y="0"/>
                    </a:cubicBezTo>
                    <a:cubicBezTo>
                      <a:pt x="15465" y="0"/>
                      <a:pt x="19602" y="2995"/>
                      <a:pt x="21059" y="7427"/>
                    </a:cubicBezTo>
                    <a:cubicBezTo>
                      <a:pt x="19602" y="2995"/>
                      <a:pt x="15465" y="-1"/>
                      <a:pt x="10799" y="0"/>
                    </a:cubicBezTo>
                    <a:cubicBezTo>
                      <a:pt x="6134" y="0"/>
                      <a:pt x="1997" y="2995"/>
                      <a:pt x="540" y="74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alt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6177" name="Oval 22"/>
              <p:cNvSpPr>
                <a:spLocks noChangeArrowheads="1"/>
              </p:cNvSpPr>
              <p:nvPr/>
            </p:nvSpPr>
            <p:spPr bwMode="auto">
              <a:xfrm>
                <a:off x="336" y="3875"/>
                <a:ext cx="816" cy="301"/>
              </a:xfrm>
              <a:prstGeom prst="ellipse">
                <a:avLst/>
              </a:prstGeom>
              <a:noFill/>
              <a:ln w="9525">
                <a:solidFill>
                  <a:schemeClr val="bg1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alt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6178" name="AutoShape 28"/>
              <p:cNvSpPr>
                <a:spLocks noChangeArrowheads="1"/>
              </p:cNvSpPr>
              <p:nvPr/>
            </p:nvSpPr>
            <p:spPr bwMode="auto">
              <a:xfrm rot="10800000">
                <a:off x="336" y="3918"/>
                <a:ext cx="816" cy="258"/>
              </a:xfrm>
              <a:custGeom>
                <a:avLst/>
                <a:gdLst>
                  <a:gd name="T0" fmla="*/ 15 w 21600"/>
                  <a:gd name="T1" fmla="*/ 0 h 21600"/>
                  <a:gd name="T2" fmla="*/ 0 w 21600"/>
                  <a:gd name="T3" fmla="*/ 1 h 21600"/>
                  <a:gd name="T4" fmla="*/ 15 w 21600"/>
                  <a:gd name="T5" fmla="*/ 0 h 21600"/>
                  <a:gd name="T6" fmla="*/ 30 w 21600"/>
                  <a:gd name="T7" fmla="*/ 1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38 w 21600"/>
                  <a:gd name="T13" fmla="*/ 0 h 21600"/>
                  <a:gd name="T14" fmla="*/ 21362 w 21600"/>
                  <a:gd name="T15" fmla="*/ 1297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62" y="10049"/>
                    </a:moveTo>
                    <a:cubicBezTo>
                      <a:pt x="955" y="4685"/>
                      <a:pt x="5422" y="534"/>
                      <a:pt x="10800" y="535"/>
                    </a:cubicBezTo>
                    <a:cubicBezTo>
                      <a:pt x="16177" y="535"/>
                      <a:pt x="20644" y="4685"/>
                      <a:pt x="21037" y="10049"/>
                    </a:cubicBezTo>
                    <a:lnTo>
                      <a:pt x="21571" y="10009"/>
                    </a:lnTo>
                    <a:cubicBezTo>
                      <a:pt x="21157" y="4366"/>
                      <a:pt x="16458" y="-1"/>
                      <a:pt x="10799" y="0"/>
                    </a:cubicBezTo>
                    <a:cubicBezTo>
                      <a:pt x="5141" y="0"/>
                      <a:pt x="442" y="4366"/>
                      <a:pt x="28" y="10009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alt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p:grpSp>
        <p:sp>
          <p:nvSpPr>
            <p:cNvPr id="6173" name="WordArt 55"/>
            <p:cNvSpPr>
              <a:spLocks noChangeArrowheads="1" noChangeShapeType="1" noTextEdit="1"/>
            </p:cNvSpPr>
            <p:nvPr/>
          </p:nvSpPr>
          <p:spPr bwMode="auto">
            <a:xfrm>
              <a:off x="528" y="3408"/>
              <a:ext cx="264" cy="31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3600" b="1" i="0" u="none" strike="noStrike" kern="1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uLnTx/>
                  <a:uFillTx/>
                  <a:ea typeface="+mn-ea"/>
                  <a:cs typeface="+mn-cs"/>
                </a:rPr>
                <a:t>D</a:t>
              </a:r>
            </a:p>
          </p:txBody>
        </p:sp>
      </p:grpSp>
      <p:grpSp>
        <p:nvGrpSpPr>
          <p:cNvPr id="9" name="Group 61"/>
          <p:cNvGrpSpPr>
            <a:grpSpLocks/>
          </p:cNvGrpSpPr>
          <p:nvPr/>
        </p:nvGrpSpPr>
        <p:grpSpPr bwMode="auto">
          <a:xfrm>
            <a:off x="3124200" y="4724400"/>
            <a:ext cx="2362200" cy="1219200"/>
            <a:chOff x="1968" y="2976"/>
            <a:chExt cx="1488" cy="768"/>
          </a:xfrm>
        </p:grpSpPr>
        <p:grpSp>
          <p:nvGrpSpPr>
            <p:cNvPr id="6168" name="Group 19"/>
            <p:cNvGrpSpPr>
              <a:grpSpLocks/>
            </p:cNvGrpSpPr>
            <p:nvPr/>
          </p:nvGrpSpPr>
          <p:grpSpPr bwMode="auto">
            <a:xfrm>
              <a:off x="1968" y="2976"/>
              <a:ext cx="1488" cy="768"/>
              <a:chOff x="1968" y="2976"/>
              <a:chExt cx="1488" cy="768"/>
            </a:xfrm>
          </p:grpSpPr>
          <p:sp>
            <p:nvSpPr>
              <p:cNvPr id="6170" name="AutoShape 15"/>
              <p:cNvSpPr>
                <a:spLocks noChangeArrowheads="1"/>
              </p:cNvSpPr>
              <p:nvPr/>
            </p:nvSpPr>
            <p:spPr bwMode="auto">
              <a:xfrm rot="5400000">
                <a:off x="2328" y="2616"/>
                <a:ext cx="768" cy="1488"/>
              </a:xfrm>
              <a:prstGeom prst="can">
                <a:avLst>
                  <a:gd name="adj" fmla="val 44401"/>
                </a:avLst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alt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6171" name="AutoShape 16"/>
              <p:cNvSpPr>
                <a:spLocks noChangeArrowheads="1"/>
              </p:cNvSpPr>
              <p:nvPr/>
            </p:nvSpPr>
            <p:spPr bwMode="auto">
              <a:xfrm rot="-5400000">
                <a:off x="2328" y="2616"/>
                <a:ext cx="768" cy="1488"/>
              </a:xfrm>
              <a:prstGeom prst="can">
                <a:avLst>
                  <a:gd name="adj" fmla="val 44401"/>
                </a:avLst>
              </a:prstGeom>
              <a:noFill/>
              <a:ln w="9525">
                <a:solidFill>
                  <a:schemeClr val="bg1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alt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p:grpSp>
        <p:sp>
          <p:nvSpPr>
            <p:cNvPr id="6169" name="WordArt 56"/>
            <p:cNvSpPr>
              <a:spLocks noChangeArrowheads="1" noChangeShapeType="1" noTextEdit="1"/>
            </p:cNvSpPr>
            <p:nvPr/>
          </p:nvSpPr>
          <p:spPr bwMode="auto">
            <a:xfrm>
              <a:off x="2640" y="3216"/>
              <a:ext cx="204" cy="31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3600" b="1" i="0" u="none" strike="noStrike" kern="1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uLnTx/>
                  <a:uFillTx/>
                  <a:ea typeface="+mn-ea"/>
                  <a:cs typeface="+mn-cs"/>
                </a:rPr>
                <a:t>E</a:t>
              </a:r>
            </a:p>
          </p:txBody>
        </p:sp>
      </p:grpSp>
      <p:grpSp>
        <p:nvGrpSpPr>
          <p:cNvPr id="11" name="Group 62"/>
          <p:cNvGrpSpPr>
            <a:grpSpLocks/>
          </p:cNvGrpSpPr>
          <p:nvPr/>
        </p:nvGrpSpPr>
        <p:grpSpPr bwMode="auto">
          <a:xfrm>
            <a:off x="6781800" y="4419600"/>
            <a:ext cx="1295400" cy="1620838"/>
            <a:chOff x="4272" y="2784"/>
            <a:chExt cx="816" cy="1021"/>
          </a:xfrm>
        </p:grpSpPr>
        <p:grpSp>
          <p:nvGrpSpPr>
            <p:cNvPr id="6161" name="Group 39"/>
            <p:cNvGrpSpPr>
              <a:grpSpLocks/>
            </p:cNvGrpSpPr>
            <p:nvPr/>
          </p:nvGrpSpPr>
          <p:grpSpPr bwMode="auto">
            <a:xfrm>
              <a:off x="4368" y="3504"/>
              <a:ext cx="672" cy="301"/>
              <a:chOff x="336" y="3875"/>
              <a:chExt cx="816" cy="301"/>
            </a:xfrm>
          </p:grpSpPr>
          <p:sp>
            <p:nvSpPr>
              <p:cNvPr id="6166" name="Oval 40"/>
              <p:cNvSpPr>
                <a:spLocks noChangeArrowheads="1"/>
              </p:cNvSpPr>
              <p:nvPr/>
            </p:nvSpPr>
            <p:spPr bwMode="auto">
              <a:xfrm>
                <a:off x="336" y="3875"/>
                <a:ext cx="816" cy="301"/>
              </a:xfrm>
              <a:prstGeom prst="ellipse">
                <a:avLst/>
              </a:prstGeom>
              <a:noFill/>
              <a:ln w="9525">
                <a:solidFill>
                  <a:schemeClr val="bg1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alt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6167" name="AutoShape 41"/>
              <p:cNvSpPr>
                <a:spLocks noChangeArrowheads="1"/>
              </p:cNvSpPr>
              <p:nvPr/>
            </p:nvSpPr>
            <p:spPr bwMode="auto">
              <a:xfrm rot="10800000">
                <a:off x="336" y="3918"/>
                <a:ext cx="816" cy="258"/>
              </a:xfrm>
              <a:custGeom>
                <a:avLst/>
                <a:gdLst>
                  <a:gd name="T0" fmla="*/ 15 w 21600"/>
                  <a:gd name="T1" fmla="*/ 0 h 21600"/>
                  <a:gd name="T2" fmla="*/ 0 w 21600"/>
                  <a:gd name="T3" fmla="*/ 1 h 21600"/>
                  <a:gd name="T4" fmla="*/ 15 w 21600"/>
                  <a:gd name="T5" fmla="*/ 0 h 21600"/>
                  <a:gd name="T6" fmla="*/ 30 w 21600"/>
                  <a:gd name="T7" fmla="*/ 1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38 w 21600"/>
                  <a:gd name="T13" fmla="*/ 0 h 21600"/>
                  <a:gd name="T14" fmla="*/ 21362 w 21600"/>
                  <a:gd name="T15" fmla="*/ 1297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62" y="10049"/>
                    </a:moveTo>
                    <a:cubicBezTo>
                      <a:pt x="955" y="4685"/>
                      <a:pt x="5422" y="534"/>
                      <a:pt x="10800" y="535"/>
                    </a:cubicBezTo>
                    <a:cubicBezTo>
                      <a:pt x="16177" y="535"/>
                      <a:pt x="20644" y="4685"/>
                      <a:pt x="21037" y="10049"/>
                    </a:cubicBezTo>
                    <a:lnTo>
                      <a:pt x="21571" y="10009"/>
                    </a:lnTo>
                    <a:cubicBezTo>
                      <a:pt x="21157" y="4366"/>
                      <a:pt x="16458" y="-1"/>
                      <a:pt x="10799" y="0"/>
                    </a:cubicBezTo>
                    <a:cubicBezTo>
                      <a:pt x="5141" y="0"/>
                      <a:pt x="442" y="4366"/>
                      <a:pt x="28" y="10009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Kunstler Script" panose="030304020206070D0D06" pitchFamily="66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alt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p:grpSp>
        <p:sp>
          <p:nvSpPr>
            <p:cNvPr id="6162" name="Oval 43"/>
            <p:cNvSpPr>
              <a:spLocks noChangeArrowheads="1"/>
            </p:cNvSpPr>
            <p:nvPr/>
          </p:nvSpPr>
          <p:spPr bwMode="auto">
            <a:xfrm>
              <a:off x="4272" y="2784"/>
              <a:ext cx="816" cy="288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6163" name="Line 48"/>
            <p:cNvSpPr>
              <a:spLocks noChangeShapeType="1"/>
            </p:cNvSpPr>
            <p:nvPr/>
          </p:nvSpPr>
          <p:spPr bwMode="auto">
            <a:xfrm flipH="1">
              <a:off x="5040" y="2928"/>
              <a:ext cx="48" cy="72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6164" name="Line 49"/>
            <p:cNvSpPr>
              <a:spLocks noChangeShapeType="1"/>
            </p:cNvSpPr>
            <p:nvPr/>
          </p:nvSpPr>
          <p:spPr bwMode="auto">
            <a:xfrm>
              <a:off x="4272" y="2928"/>
              <a:ext cx="96" cy="72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6165" name="WordArt 57"/>
            <p:cNvSpPr>
              <a:spLocks noChangeArrowheads="1" noChangeShapeType="1" noTextEdit="1"/>
            </p:cNvSpPr>
            <p:nvPr/>
          </p:nvSpPr>
          <p:spPr bwMode="auto">
            <a:xfrm>
              <a:off x="4560" y="3168"/>
              <a:ext cx="288" cy="31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3600" b="1" i="0" u="none" strike="noStrike" kern="1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uLnTx/>
                  <a:uFillTx/>
                  <a:ea typeface="+mn-ea"/>
                  <a:cs typeface="+mn-cs"/>
                </a:rPr>
                <a:t>G</a:t>
              </a:r>
            </a:p>
          </p:txBody>
        </p:sp>
      </p:grpSp>
      <p:grpSp>
        <p:nvGrpSpPr>
          <p:cNvPr id="13" name="Group 73"/>
          <p:cNvGrpSpPr>
            <a:grpSpLocks/>
          </p:cNvGrpSpPr>
          <p:nvPr/>
        </p:nvGrpSpPr>
        <p:grpSpPr bwMode="auto">
          <a:xfrm>
            <a:off x="914400" y="2438400"/>
            <a:ext cx="1143000" cy="1600200"/>
            <a:chOff x="3216" y="1872"/>
            <a:chExt cx="720" cy="1008"/>
          </a:xfrm>
        </p:grpSpPr>
        <p:sp>
          <p:nvSpPr>
            <p:cNvPr id="6158" name="AutoShape 65"/>
            <p:cNvSpPr>
              <a:spLocks noChangeArrowheads="1"/>
            </p:cNvSpPr>
            <p:nvPr/>
          </p:nvSpPr>
          <p:spPr bwMode="auto">
            <a:xfrm rot="10800000">
              <a:off x="3216" y="1872"/>
              <a:ext cx="720" cy="1008"/>
            </a:xfrm>
            <a:prstGeom prst="can">
              <a:avLst>
                <a:gd name="adj" fmla="val 35000"/>
              </a:avLst>
            </a:prstGeom>
            <a:solidFill>
              <a:schemeClr val="hlink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6159" name="AutoShape 66"/>
            <p:cNvSpPr>
              <a:spLocks noChangeArrowheads="1"/>
            </p:cNvSpPr>
            <p:nvPr/>
          </p:nvSpPr>
          <p:spPr bwMode="auto">
            <a:xfrm>
              <a:off x="3216" y="1872"/>
              <a:ext cx="720" cy="1008"/>
            </a:xfrm>
            <a:prstGeom prst="can">
              <a:avLst>
                <a:gd name="adj" fmla="val 35000"/>
              </a:avLst>
            </a:prstGeom>
            <a:solidFill>
              <a:schemeClr val="hlink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6160" name="WordArt 72"/>
            <p:cNvSpPr>
              <a:spLocks noChangeArrowheads="1" noChangeShapeType="1" noTextEdit="1"/>
            </p:cNvSpPr>
            <p:nvPr/>
          </p:nvSpPr>
          <p:spPr bwMode="auto">
            <a:xfrm>
              <a:off x="3456" y="2304"/>
              <a:ext cx="228" cy="364"/>
            </a:xfrm>
            <a:prstGeom prst="rect">
              <a:avLst/>
            </a:prstGeom>
          </p:spPr>
          <p:txBody>
            <a:bodyPr wrap="none" fromWordArt="1">
              <a:prstTxWarp prst="textCanDown">
                <a:avLst>
                  <a:gd name="adj" fmla="val 1097"/>
                </a:avLst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3600" b="1" i="0" u="none" strike="noStrike" kern="10" cap="none" spc="0" normalizeH="0" baseline="0" noProof="0" smtClean="0"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solidFill>
                    <a:srgbClr val="66CCFF"/>
                  </a:solidFill>
                  <a:effectLst/>
                  <a:uLnTx/>
                  <a:uFillTx/>
                  <a:ea typeface="+mn-ea"/>
                  <a:cs typeface="+mn-cs"/>
                </a:rPr>
                <a:t>A</a:t>
              </a:r>
            </a:p>
          </p:txBody>
        </p:sp>
      </p:grpSp>
      <p:sp>
        <p:nvSpPr>
          <p:cNvPr id="74828" name="AutoShape 76"/>
          <p:cNvSpPr>
            <a:spLocks noChangeArrowheads="1"/>
          </p:cNvSpPr>
          <p:nvPr/>
        </p:nvSpPr>
        <p:spPr bwMode="auto">
          <a:xfrm rot="5400000">
            <a:off x="3695700" y="4152900"/>
            <a:ext cx="1219200" cy="2362200"/>
          </a:xfrm>
          <a:prstGeom prst="can">
            <a:avLst>
              <a:gd name="adj" fmla="val 44401"/>
            </a:avLst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4829" name="AutoShape 77"/>
          <p:cNvSpPr>
            <a:spLocks noChangeArrowheads="1"/>
          </p:cNvSpPr>
          <p:nvPr/>
        </p:nvSpPr>
        <p:spPr bwMode="auto">
          <a:xfrm rot="-5400000">
            <a:off x="3695700" y="4152900"/>
            <a:ext cx="1219200" cy="2362200"/>
          </a:xfrm>
          <a:prstGeom prst="can">
            <a:avLst>
              <a:gd name="adj" fmla="val 44401"/>
            </a:avLst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4830" name="WordArt 78"/>
          <p:cNvSpPr>
            <a:spLocks noChangeArrowheads="1" noChangeShapeType="1" noTextEdit="1"/>
          </p:cNvSpPr>
          <p:nvPr/>
        </p:nvSpPr>
        <p:spPr bwMode="auto">
          <a:xfrm>
            <a:off x="4267200" y="5105400"/>
            <a:ext cx="323850" cy="4953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1" i="0" u="none" strike="noStrike" kern="1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ea typeface="+mn-ea"/>
                <a:cs typeface="+mn-cs"/>
              </a:rPr>
              <a:t>E</a:t>
            </a:r>
          </a:p>
        </p:txBody>
      </p:sp>
      <p:sp>
        <p:nvSpPr>
          <p:cNvPr id="6156" name="Text Box 79"/>
          <p:cNvSpPr txBox="1">
            <a:spLocks noChangeArrowheads="1"/>
          </p:cNvSpPr>
          <p:nvPr/>
        </p:nvSpPr>
        <p:spPr bwMode="auto">
          <a:xfrm>
            <a:off x="517525" y="471488"/>
            <a:ext cx="76676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1. Trong các hình dưới đây có hình  nào là hình trụ ?</a:t>
            </a:r>
          </a:p>
        </p:txBody>
      </p:sp>
      <p:sp>
        <p:nvSpPr>
          <p:cNvPr id="6157" name="TextBox 52"/>
          <p:cNvSpPr txBox="1">
            <a:spLocks noChangeArrowheads="1"/>
          </p:cNvSpPr>
          <p:nvPr/>
        </p:nvSpPr>
        <p:spPr bwMode="auto">
          <a:xfrm>
            <a:off x="381000" y="381000"/>
            <a:ext cx="8458200" cy="6186488"/>
          </a:xfrm>
          <a:prstGeom prst="rect">
            <a:avLst/>
          </a:prstGeom>
          <a:noFill/>
          <a:ln w="76200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anose="030304020206070D0D06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anose="030304020206070D0D06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anose="030304020206070D0D06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anose="030304020206070D0D06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anose="030304020206070D0D06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anose="030304020206070D0D06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anose="030304020206070D0D06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anose="030304020206070D0D06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anose="030304020206070D0D06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anose="030304020206070D0D06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anose="030304020206070D0D06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anose="030304020206070D0D06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anose="030304020206070D0D06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anose="030304020206070D0D06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anose="030304020206070D0D06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anose="030304020206070D0D06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anose="030304020206070D0D06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anose="030304020206070D0D06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anose="030304020206070D0D06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anose="030304020206070D0D06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anose="030304020206070D0D06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anose="030304020206070D0D06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737798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7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7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4" dur="2000"/>
                                        <p:tgtEl>
                                          <p:spTgt spid="7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828" grpId="0" animBg="1"/>
      <p:bldP spid="748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6"/>
          <p:cNvSpPr>
            <a:spLocks noChangeArrowheads="1"/>
          </p:cNvSpPr>
          <p:nvPr/>
        </p:nvSpPr>
        <p:spPr bwMode="auto">
          <a:xfrm rot="1277680">
            <a:off x="457200" y="1600200"/>
            <a:ext cx="2209800" cy="213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171" name="AutoShape 8"/>
          <p:cNvSpPr>
            <a:spLocks noChangeArrowheads="1"/>
          </p:cNvSpPr>
          <p:nvPr/>
        </p:nvSpPr>
        <p:spPr bwMode="auto">
          <a:xfrm rot="1277680" flipV="1">
            <a:off x="457200" y="2438400"/>
            <a:ext cx="2209800" cy="457200"/>
          </a:xfrm>
          <a:custGeom>
            <a:avLst/>
            <a:gdLst>
              <a:gd name="T0" fmla="*/ 113037419 w 21600"/>
              <a:gd name="T1" fmla="*/ 0 h 21600"/>
              <a:gd name="T2" fmla="*/ 2899237 w 21600"/>
              <a:gd name="T3" fmla="*/ 5927853 h 21600"/>
              <a:gd name="T4" fmla="*/ 113037419 w 21600"/>
              <a:gd name="T5" fmla="*/ 0 h 21600"/>
              <a:gd name="T6" fmla="*/ 223175499 w 21600"/>
              <a:gd name="T7" fmla="*/ 5927853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1034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77" y="13231"/>
                </a:moveTo>
                <a:cubicBezTo>
                  <a:pt x="93" y="12434"/>
                  <a:pt x="0" y="11618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1618"/>
                  <a:pt x="21506" y="12434"/>
                  <a:pt x="21322" y="13231"/>
                </a:cubicBezTo>
                <a:cubicBezTo>
                  <a:pt x="21506" y="12434"/>
                  <a:pt x="21600" y="11618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618"/>
                  <a:pt x="93" y="12434"/>
                  <a:pt x="277" y="13231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pSp>
        <p:nvGrpSpPr>
          <p:cNvPr id="7172" name="Group 28"/>
          <p:cNvGrpSpPr>
            <a:grpSpLocks/>
          </p:cNvGrpSpPr>
          <p:nvPr/>
        </p:nvGrpSpPr>
        <p:grpSpPr bwMode="auto">
          <a:xfrm>
            <a:off x="3581400" y="1752600"/>
            <a:ext cx="1447800" cy="1981200"/>
            <a:chOff x="2496" y="1344"/>
            <a:chExt cx="912" cy="1248"/>
          </a:xfrm>
        </p:grpSpPr>
        <p:sp>
          <p:nvSpPr>
            <p:cNvPr id="7193" name="AutoShape 24"/>
            <p:cNvSpPr>
              <a:spLocks noChangeArrowheads="1"/>
            </p:cNvSpPr>
            <p:nvPr/>
          </p:nvSpPr>
          <p:spPr bwMode="auto">
            <a:xfrm>
              <a:off x="2496" y="1344"/>
              <a:ext cx="912" cy="1248"/>
            </a:xfrm>
            <a:prstGeom prst="can">
              <a:avLst>
                <a:gd name="adj" fmla="val 42763"/>
              </a:avLst>
            </a:prstGeom>
            <a:solidFill>
              <a:schemeClr val="hlink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7194" name="AutoShape 25"/>
            <p:cNvSpPr>
              <a:spLocks noChangeArrowheads="1"/>
            </p:cNvSpPr>
            <p:nvPr/>
          </p:nvSpPr>
          <p:spPr bwMode="auto">
            <a:xfrm>
              <a:off x="2496" y="1344"/>
              <a:ext cx="912" cy="432"/>
            </a:xfrm>
            <a:prstGeom prst="can">
              <a:avLst>
                <a:gd name="adj" fmla="val 50000"/>
              </a:avLst>
            </a:prstGeom>
            <a:solidFill>
              <a:srgbClr val="0033CC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7195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2592" y="1872"/>
              <a:ext cx="720" cy="288"/>
            </a:xfrm>
            <a:prstGeom prst="rect">
              <a:avLst/>
            </a:prstGeom>
          </p:spPr>
          <p:txBody>
            <a:bodyPr wrap="none" fromWordArt="1">
              <a:prstTxWarp prst="textCanDown">
                <a:avLst>
                  <a:gd name="adj" fmla="val 33333"/>
                </a:avLst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3600" b="0" i="0" u="none" strike="noStrike" kern="10" cap="none" spc="0" normalizeH="0" baseline="0" noProof="0" smtClean="0"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CHÈ XANH</a:t>
              </a:r>
            </a:p>
          </p:txBody>
        </p:sp>
        <p:sp>
          <p:nvSpPr>
            <p:cNvPr id="7196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2592" y="2352"/>
              <a:ext cx="720" cy="144"/>
            </a:xfrm>
            <a:prstGeom prst="rect">
              <a:avLst/>
            </a:prstGeom>
          </p:spPr>
          <p:txBody>
            <a:bodyPr wrap="none" fromWordArt="1">
              <a:prstTxWarp prst="textCanDown">
                <a:avLst>
                  <a:gd name="adj" fmla="val 33333"/>
                </a:avLst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3600" b="0" i="0" u="none" strike="noStrike" kern="10" cap="none" spc="0" normalizeH="0" baseline="0" noProof="0" smtClean="0"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Công ty chè Lâm Đồng</a:t>
              </a:r>
            </a:p>
          </p:txBody>
        </p:sp>
      </p:grpSp>
      <p:sp>
        <p:nvSpPr>
          <p:cNvPr id="7173" name="Oval 10"/>
          <p:cNvSpPr>
            <a:spLocks noChangeArrowheads="1"/>
          </p:cNvSpPr>
          <p:nvPr/>
        </p:nvSpPr>
        <p:spPr bwMode="auto">
          <a:xfrm rot="2649448">
            <a:off x="7239000" y="2133600"/>
            <a:ext cx="609600" cy="609600"/>
          </a:xfrm>
          <a:prstGeom prst="ellipse">
            <a:avLst/>
          </a:prstGeom>
          <a:gradFill rotWithShape="0">
            <a:gsLst>
              <a:gs pos="0">
                <a:srgbClr val="760000">
                  <a:alpha val="79999"/>
                </a:srgbClr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pSp>
        <p:nvGrpSpPr>
          <p:cNvPr id="7174" name="Group 23"/>
          <p:cNvGrpSpPr>
            <a:grpSpLocks/>
          </p:cNvGrpSpPr>
          <p:nvPr/>
        </p:nvGrpSpPr>
        <p:grpSpPr bwMode="auto">
          <a:xfrm>
            <a:off x="6096000" y="3581400"/>
            <a:ext cx="2438400" cy="2438400"/>
            <a:chOff x="3120" y="2496"/>
            <a:chExt cx="1536" cy="1536"/>
          </a:xfrm>
        </p:grpSpPr>
        <p:sp>
          <p:nvSpPr>
            <p:cNvPr id="7186" name="AutoShape 16"/>
            <p:cNvSpPr>
              <a:spLocks noChangeArrowheads="1"/>
            </p:cNvSpPr>
            <p:nvPr/>
          </p:nvSpPr>
          <p:spPr bwMode="auto">
            <a:xfrm>
              <a:off x="3216" y="2592"/>
              <a:ext cx="1344" cy="1344"/>
            </a:xfrm>
            <a:prstGeom prst="flowChartOr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7187" name="AutoShape 17"/>
            <p:cNvSpPr>
              <a:spLocks noChangeArrowheads="1"/>
            </p:cNvSpPr>
            <p:nvPr/>
          </p:nvSpPr>
          <p:spPr bwMode="auto">
            <a:xfrm rot="2820916">
              <a:off x="3213" y="2595"/>
              <a:ext cx="1344" cy="1337"/>
            </a:xfrm>
            <a:prstGeom prst="flowChartOr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7188" name="AutoShape 18"/>
            <p:cNvSpPr>
              <a:spLocks noChangeArrowheads="1"/>
            </p:cNvSpPr>
            <p:nvPr/>
          </p:nvSpPr>
          <p:spPr bwMode="auto">
            <a:xfrm rot="4068745">
              <a:off x="3213" y="2595"/>
              <a:ext cx="1344" cy="1337"/>
            </a:xfrm>
            <a:prstGeom prst="flowChartOr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7189" name="AutoShape 19"/>
            <p:cNvSpPr>
              <a:spLocks noChangeArrowheads="1"/>
            </p:cNvSpPr>
            <p:nvPr/>
          </p:nvSpPr>
          <p:spPr bwMode="auto">
            <a:xfrm rot="1386934">
              <a:off x="3213" y="2595"/>
              <a:ext cx="1344" cy="1337"/>
            </a:xfrm>
            <a:prstGeom prst="flowChartOr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7190" name="AutoShape 20"/>
            <p:cNvSpPr>
              <a:spLocks noChangeArrowheads="1"/>
            </p:cNvSpPr>
            <p:nvPr/>
          </p:nvSpPr>
          <p:spPr bwMode="auto">
            <a:xfrm>
              <a:off x="3168" y="2544"/>
              <a:ext cx="1440" cy="1440"/>
            </a:xfrm>
            <a:custGeom>
              <a:avLst/>
              <a:gdLst>
                <a:gd name="T0" fmla="*/ 48 w 21600"/>
                <a:gd name="T1" fmla="*/ 0 h 21600"/>
                <a:gd name="T2" fmla="*/ 14 w 21600"/>
                <a:gd name="T3" fmla="*/ 14 h 21600"/>
                <a:gd name="T4" fmla="*/ 0 w 21600"/>
                <a:gd name="T5" fmla="*/ 48 h 21600"/>
                <a:gd name="T6" fmla="*/ 14 w 21600"/>
                <a:gd name="T7" fmla="*/ 82 h 21600"/>
                <a:gd name="T8" fmla="*/ 48 w 21600"/>
                <a:gd name="T9" fmla="*/ 96 h 21600"/>
                <a:gd name="T10" fmla="*/ 82 w 21600"/>
                <a:gd name="T11" fmla="*/ 82 h 21600"/>
                <a:gd name="T12" fmla="*/ 96 w 21600"/>
                <a:gd name="T13" fmla="*/ 48 h 21600"/>
                <a:gd name="T14" fmla="*/ 82 w 21600"/>
                <a:gd name="T15" fmla="*/ 14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5 w 21600"/>
                <a:gd name="T25" fmla="*/ 3165 h 21600"/>
                <a:gd name="T26" fmla="*/ 18435 w 21600"/>
                <a:gd name="T27" fmla="*/ 1843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630" y="10800"/>
                  </a:moveTo>
                  <a:cubicBezTo>
                    <a:pt x="630" y="16417"/>
                    <a:pt x="5183" y="20970"/>
                    <a:pt x="10800" y="20970"/>
                  </a:cubicBezTo>
                  <a:cubicBezTo>
                    <a:pt x="16417" y="20970"/>
                    <a:pt x="20970" y="16417"/>
                    <a:pt x="20970" y="10800"/>
                  </a:cubicBezTo>
                  <a:cubicBezTo>
                    <a:pt x="20970" y="5183"/>
                    <a:pt x="16417" y="630"/>
                    <a:pt x="10800" y="630"/>
                  </a:cubicBezTo>
                  <a:cubicBezTo>
                    <a:pt x="5183" y="630"/>
                    <a:pt x="630" y="5183"/>
                    <a:pt x="630" y="10800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7191" name="AutoShape 21"/>
            <p:cNvSpPr>
              <a:spLocks noChangeArrowheads="1"/>
            </p:cNvSpPr>
            <p:nvPr/>
          </p:nvSpPr>
          <p:spPr bwMode="auto">
            <a:xfrm>
              <a:off x="3792" y="3168"/>
              <a:ext cx="192" cy="192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0 w 21600"/>
                <a:gd name="T5" fmla="*/ 1 h 21600"/>
                <a:gd name="T6" fmla="*/ 0 w 21600"/>
                <a:gd name="T7" fmla="*/ 1 h 21600"/>
                <a:gd name="T8" fmla="*/ 1 w 21600"/>
                <a:gd name="T9" fmla="*/ 2 h 21600"/>
                <a:gd name="T10" fmla="*/ 1 w 21600"/>
                <a:gd name="T11" fmla="*/ 1 h 21600"/>
                <a:gd name="T12" fmla="*/ 2 w 21600"/>
                <a:gd name="T13" fmla="*/ 1 h 21600"/>
                <a:gd name="T14" fmla="*/ 1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7192" name="AutoShape 22"/>
            <p:cNvSpPr>
              <a:spLocks noChangeArrowheads="1"/>
            </p:cNvSpPr>
            <p:nvPr/>
          </p:nvSpPr>
          <p:spPr bwMode="auto">
            <a:xfrm>
              <a:off x="3120" y="2496"/>
              <a:ext cx="1536" cy="1536"/>
            </a:xfrm>
            <a:custGeom>
              <a:avLst/>
              <a:gdLst>
                <a:gd name="T0" fmla="*/ 55 w 21600"/>
                <a:gd name="T1" fmla="*/ 0 h 21600"/>
                <a:gd name="T2" fmla="*/ 16 w 21600"/>
                <a:gd name="T3" fmla="*/ 16 h 21600"/>
                <a:gd name="T4" fmla="*/ 0 w 21600"/>
                <a:gd name="T5" fmla="*/ 55 h 21600"/>
                <a:gd name="T6" fmla="*/ 16 w 21600"/>
                <a:gd name="T7" fmla="*/ 93 h 21600"/>
                <a:gd name="T8" fmla="*/ 55 w 21600"/>
                <a:gd name="T9" fmla="*/ 109 h 21600"/>
                <a:gd name="T10" fmla="*/ 93 w 21600"/>
                <a:gd name="T11" fmla="*/ 93 h 21600"/>
                <a:gd name="T12" fmla="*/ 109 w 21600"/>
                <a:gd name="T13" fmla="*/ 55 h 21600"/>
                <a:gd name="T14" fmla="*/ 93 w 21600"/>
                <a:gd name="T15" fmla="*/ 16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4 w 21600"/>
                <a:gd name="T25" fmla="*/ 3164 h 21600"/>
                <a:gd name="T26" fmla="*/ 18436 w 21600"/>
                <a:gd name="T27" fmla="*/ 1843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139" y="10800"/>
                  </a:moveTo>
                  <a:cubicBezTo>
                    <a:pt x="1139" y="16136"/>
                    <a:pt x="5464" y="20461"/>
                    <a:pt x="10800" y="20461"/>
                  </a:cubicBezTo>
                  <a:cubicBezTo>
                    <a:pt x="16136" y="20461"/>
                    <a:pt x="20461" y="16136"/>
                    <a:pt x="20461" y="10800"/>
                  </a:cubicBezTo>
                  <a:cubicBezTo>
                    <a:pt x="20461" y="5464"/>
                    <a:pt x="16136" y="1139"/>
                    <a:pt x="10800" y="1139"/>
                  </a:cubicBezTo>
                  <a:cubicBezTo>
                    <a:pt x="5464" y="1139"/>
                    <a:pt x="1139" y="5464"/>
                    <a:pt x="1139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</p:grpSp>
      <p:sp>
        <p:nvSpPr>
          <p:cNvPr id="7175" name="Oval 30"/>
          <p:cNvSpPr>
            <a:spLocks noChangeArrowheads="1"/>
          </p:cNvSpPr>
          <p:nvPr/>
        </p:nvSpPr>
        <p:spPr bwMode="auto">
          <a:xfrm>
            <a:off x="1219200" y="4800600"/>
            <a:ext cx="1600200" cy="1219200"/>
          </a:xfrm>
          <a:prstGeom prst="ellipse">
            <a:avLst/>
          </a:prstGeom>
          <a:solidFill>
            <a:schemeClr val="folHlink"/>
          </a:solidFill>
          <a:ln w="9525">
            <a:solidFill>
              <a:srgbClr val="FFFFC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176" name="Text Box 50"/>
          <p:cNvSpPr txBox="1">
            <a:spLocks noChangeArrowheads="1"/>
          </p:cNvSpPr>
          <p:nvPr/>
        </p:nvSpPr>
        <p:spPr bwMode="auto">
          <a:xfrm>
            <a:off x="685800" y="533400"/>
            <a:ext cx="61960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2. Đồ vật nào dưới đây có dạng hình cầu ?</a:t>
            </a:r>
          </a:p>
        </p:txBody>
      </p:sp>
      <p:grpSp>
        <p:nvGrpSpPr>
          <p:cNvPr id="7177" name="Group 54"/>
          <p:cNvGrpSpPr>
            <a:grpSpLocks/>
          </p:cNvGrpSpPr>
          <p:nvPr/>
        </p:nvGrpSpPr>
        <p:grpSpPr bwMode="auto">
          <a:xfrm>
            <a:off x="457200" y="1600200"/>
            <a:ext cx="2209800" cy="2133600"/>
            <a:chOff x="288" y="1008"/>
            <a:chExt cx="1392" cy="1344"/>
          </a:xfrm>
        </p:grpSpPr>
        <p:sp>
          <p:nvSpPr>
            <p:cNvPr id="7184" name="Oval 52"/>
            <p:cNvSpPr>
              <a:spLocks noChangeArrowheads="1"/>
            </p:cNvSpPr>
            <p:nvPr/>
          </p:nvSpPr>
          <p:spPr bwMode="auto">
            <a:xfrm rot="1277680">
              <a:off x="288" y="1008"/>
              <a:ext cx="1392" cy="13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7185" name="AutoShape 53"/>
            <p:cNvSpPr>
              <a:spLocks noChangeArrowheads="1"/>
            </p:cNvSpPr>
            <p:nvPr/>
          </p:nvSpPr>
          <p:spPr bwMode="auto">
            <a:xfrm rot="1277680" flipV="1">
              <a:off x="288" y="1536"/>
              <a:ext cx="1392" cy="288"/>
            </a:xfrm>
            <a:custGeom>
              <a:avLst/>
              <a:gdLst>
                <a:gd name="T0" fmla="*/ 45 w 21600"/>
                <a:gd name="T1" fmla="*/ 0 h 21600"/>
                <a:gd name="T2" fmla="*/ 1 w 21600"/>
                <a:gd name="T3" fmla="*/ 2 h 21600"/>
                <a:gd name="T4" fmla="*/ 45 w 21600"/>
                <a:gd name="T5" fmla="*/ 0 h 21600"/>
                <a:gd name="T6" fmla="*/ 89 w 21600"/>
                <a:gd name="T7" fmla="*/ 2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103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77" y="13231"/>
                  </a:moveTo>
                  <a:cubicBezTo>
                    <a:pt x="93" y="12434"/>
                    <a:pt x="0" y="11618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1618"/>
                    <a:pt x="21506" y="12434"/>
                    <a:pt x="21322" y="13231"/>
                  </a:cubicBezTo>
                  <a:cubicBezTo>
                    <a:pt x="21506" y="12434"/>
                    <a:pt x="21600" y="11618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618"/>
                    <a:pt x="93" y="12434"/>
                    <a:pt x="277" y="1323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Kunstler Script" panose="030304020206070D0D06" pitchFamily="66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</p:grpSp>
      <p:sp>
        <p:nvSpPr>
          <p:cNvPr id="7178" name="Text Box 55"/>
          <p:cNvSpPr txBox="1">
            <a:spLocks noChangeArrowheads="1"/>
          </p:cNvSpPr>
          <p:nvPr/>
        </p:nvSpPr>
        <p:spPr bwMode="auto">
          <a:xfrm>
            <a:off x="6553200" y="6019800"/>
            <a:ext cx="1706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Bánh xe đạp</a:t>
            </a:r>
          </a:p>
        </p:txBody>
      </p:sp>
      <p:sp>
        <p:nvSpPr>
          <p:cNvPr id="7179" name="Text Box 56"/>
          <p:cNvSpPr txBox="1">
            <a:spLocks noChangeArrowheads="1"/>
          </p:cNvSpPr>
          <p:nvPr/>
        </p:nvSpPr>
        <p:spPr bwMode="auto">
          <a:xfrm>
            <a:off x="696913" y="3810000"/>
            <a:ext cx="1893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Quả bóng bàn</a:t>
            </a:r>
          </a:p>
        </p:txBody>
      </p:sp>
      <p:sp>
        <p:nvSpPr>
          <p:cNvPr id="7180" name="Text Box 57"/>
          <p:cNvSpPr txBox="1">
            <a:spLocks noChangeArrowheads="1"/>
          </p:cNvSpPr>
          <p:nvPr/>
        </p:nvSpPr>
        <p:spPr bwMode="auto">
          <a:xfrm>
            <a:off x="3733800" y="3775075"/>
            <a:ext cx="1208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Hộp chè</a:t>
            </a:r>
          </a:p>
        </p:txBody>
      </p:sp>
      <p:sp>
        <p:nvSpPr>
          <p:cNvPr id="7181" name="Text Box 58"/>
          <p:cNvSpPr txBox="1">
            <a:spLocks noChangeArrowheads="1"/>
          </p:cNvSpPr>
          <p:nvPr/>
        </p:nvSpPr>
        <p:spPr bwMode="auto">
          <a:xfrm>
            <a:off x="7054850" y="2860675"/>
            <a:ext cx="102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Hòn bi</a:t>
            </a:r>
          </a:p>
        </p:txBody>
      </p:sp>
      <p:sp>
        <p:nvSpPr>
          <p:cNvPr id="7182" name="Text Box 59"/>
          <p:cNvSpPr txBox="1">
            <a:spLocks noChangeArrowheads="1"/>
          </p:cNvSpPr>
          <p:nvPr/>
        </p:nvSpPr>
        <p:spPr bwMode="auto">
          <a:xfrm>
            <a:off x="1431925" y="6019800"/>
            <a:ext cx="178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Quả trứng gà</a:t>
            </a:r>
          </a:p>
        </p:txBody>
      </p:sp>
      <p:sp>
        <p:nvSpPr>
          <p:cNvPr id="7183" name="TextBox 29"/>
          <p:cNvSpPr txBox="1">
            <a:spLocks noChangeArrowheads="1"/>
          </p:cNvSpPr>
          <p:nvPr/>
        </p:nvSpPr>
        <p:spPr bwMode="auto">
          <a:xfrm>
            <a:off x="381000" y="381000"/>
            <a:ext cx="8458200" cy="6186488"/>
          </a:xfrm>
          <a:prstGeom prst="rect">
            <a:avLst/>
          </a:prstGeom>
          <a:noFill/>
          <a:ln w="76200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unstler Script" panose="030304020206070D0D06" pitchFamily="66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anose="030304020206070D0D06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anose="030304020206070D0D06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anose="030304020206070D0D06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anose="030304020206070D0D06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anose="030304020206070D0D06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anose="030304020206070D0D06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anose="030304020206070D0D06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anose="030304020206070D0D06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anose="030304020206070D0D06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anose="030304020206070D0D06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anose="030304020206070D0D06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anose="030304020206070D0D06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anose="030304020206070D0D06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anose="030304020206070D0D06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anose="030304020206070D0D06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anose="030304020206070D0D06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anose="030304020206070D0D06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anose="030304020206070D0D06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anose="030304020206070D0D06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anose="030304020206070D0D06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anose="030304020206070D0D06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anose="030304020206070D0D06" pitchFamily="66" charset="0"/>
              <a:ea typeface="+mn-ea"/>
              <a:cs typeface="+mn-cs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564631" y="3802669"/>
            <a:ext cx="2133600" cy="609600"/>
          </a:xfrm>
          <a:prstGeom prst="round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Kunstler Script" pitchFamily="66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6574904" y="2803788"/>
            <a:ext cx="1959496" cy="609600"/>
          </a:xfrm>
          <a:prstGeom prst="round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Kunstler Scrip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45143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362200" y="34290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vi-VN">
              <a:latin typeface="Verdana" panose="020B0604030504040204" pitchFamily="34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914400" y="533400"/>
            <a:ext cx="80772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40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vi-VN" sz="2400" b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3. </a:t>
            </a:r>
            <a:r>
              <a:rPr lang="en-US" altLang="vi-VN" sz="240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kể tên một vài đồ vật có dạng:</a:t>
            </a:r>
          </a:p>
          <a:p>
            <a:pPr>
              <a:spcBef>
                <a:spcPct val="50000"/>
              </a:spcBef>
            </a:pPr>
            <a:r>
              <a:rPr lang="en-US" altLang="vi-VN" sz="240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Hình trụ                                 b. Hình cầu</a:t>
            </a:r>
          </a:p>
        </p:txBody>
      </p:sp>
      <p:graphicFrame>
        <p:nvGraphicFramePr>
          <p:cNvPr id="12295" name="Group 7"/>
          <p:cNvGraphicFramePr>
            <a:graphicFrameLocks noGrp="1"/>
          </p:cNvGraphicFramePr>
          <p:nvPr>
            <p:ph/>
          </p:nvPr>
        </p:nvGraphicFramePr>
        <p:xfrm>
          <a:off x="442913" y="1600200"/>
          <a:ext cx="8243887" cy="3295650"/>
        </p:xfrm>
        <a:graphic>
          <a:graphicData uri="http://schemas.openxmlformats.org/drawingml/2006/table">
            <a:tbl>
              <a:tblPr/>
              <a:tblGrid>
                <a:gridCol w="412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1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Đồ vật có dạng hình trụ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Đồ vật có dạng hình cầu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-1447800" y="1295400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vi-VN" sz="2400">
                <a:solidFill>
                  <a:srgbClr val="FF00FF"/>
                </a:solidFill>
                <a:latin typeface="Verdana" panose="020B0604030504040204" pitchFamily="34" charset="0"/>
              </a:rPr>
              <a:t>hộp sữa</a:t>
            </a:r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-1371600" y="2057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vi-VN" sz="2400">
                <a:solidFill>
                  <a:srgbClr val="FF00FF"/>
                </a:solidFill>
                <a:latin typeface="Verdana" panose="020B0604030504040204" pitchFamily="34" charset="0"/>
              </a:rPr>
              <a:t>hộp trà</a:t>
            </a:r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-1371600" y="2819400"/>
            <a:ext cx="1203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vi-VN" sz="2400">
                <a:solidFill>
                  <a:srgbClr val="FF00FF"/>
                </a:solidFill>
                <a:latin typeface="Verdana" panose="020B0604030504040204" pitchFamily="34" charset="0"/>
              </a:rPr>
              <a:t>hộp cá</a:t>
            </a:r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-1447800" y="3581400"/>
            <a:ext cx="1381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vi-VN" sz="2400">
                <a:solidFill>
                  <a:srgbClr val="FF00FF"/>
                </a:solidFill>
                <a:latin typeface="Verdana" panose="020B0604030504040204" pitchFamily="34" charset="0"/>
              </a:rPr>
              <a:t>hộp thịt</a:t>
            </a: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-1828800" y="4648200"/>
            <a:ext cx="1619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vi-VN" sz="2400">
                <a:solidFill>
                  <a:srgbClr val="FF0066"/>
                </a:solidFill>
                <a:latin typeface="Verdana" panose="020B0604030504040204" pitchFamily="34" charset="0"/>
              </a:rPr>
              <a:t>quả bóng</a:t>
            </a:r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-2057400" y="5410200"/>
            <a:ext cx="1958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vi-VN" sz="2400">
                <a:solidFill>
                  <a:srgbClr val="FF0066"/>
                </a:solidFill>
                <a:latin typeface="Verdana" panose="020B0604030504040204" pitchFamily="34" charset="0"/>
              </a:rPr>
              <a:t>quả địa cầu</a:t>
            </a:r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-1416050" y="6019800"/>
            <a:ext cx="1206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vi-VN" sz="2400">
                <a:solidFill>
                  <a:srgbClr val="FF0066"/>
                </a:solidFill>
                <a:latin typeface="Verdana" panose="020B0604030504040204" pitchFamily="34" charset="0"/>
              </a:rPr>
              <a:t>viên bi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4 0.00093 L 0.33975 0.1675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96" y="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89 -0.20555 L 0.33889 0.1388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00" y="1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87 -0.19745 L 0.34253 0.1136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33" y="15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0.20232 L 0.34114 0.0976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67" y="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813 -0.18935 L 0.83646 -0.3226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917" y="-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55 -0.20139 L 0.84288 -0.3458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167" y="-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56 -0.19653 L 0.81389 -0.3409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917" y="-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12307" grpId="0"/>
      <p:bldP spid="12308" grpId="0"/>
      <p:bldP spid="12309" grpId="0"/>
      <p:bldP spid="12310" grpId="0"/>
      <p:bldP spid="12311" grpId="0"/>
      <p:bldP spid="12312" grpId="0"/>
      <p:bldP spid="1231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Kunstler Script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Kunstler Script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360</Words>
  <Application>Microsoft Office PowerPoint</Application>
  <PresentationFormat>On-screen Show (4:3)</PresentationFormat>
  <Paragraphs>101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Kunstler Script</vt:lpstr>
      <vt:lpstr>Times New Roman</vt:lpstr>
      <vt:lpstr>Verdana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VNN.R9</dc:creator>
  <cp:lastModifiedBy>Windows User</cp:lastModifiedBy>
  <cp:revision>23</cp:revision>
  <dcterms:created xsi:type="dcterms:W3CDTF">2000-03-21T22:17:43Z</dcterms:created>
  <dcterms:modified xsi:type="dcterms:W3CDTF">2020-05-18T17:00:46Z</dcterms:modified>
</cp:coreProperties>
</file>